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1" r:id="rId3"/>
    <p:sldId id="282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CE476-87D5-4E8A-B990-85CF0E97F110}" type="datetimeFigureOut">
              <a:rPr lang="ru-RU" smtClean="0"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DDE16-36B5-4F21-86B7-4CF259640AD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476672"/>
            <a:ext cx="820891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Аппарат теории функций случайных аргументов</a:t>
            </a:r>
          </a:p>
          <a:p>
            <a:pPr indent="396000" algn="just"/>
            <a:r>
              <a:rPr lang="ru-RU" sz="2200" dirty="0" smtClean="0"/>
              <a:t>Пусть задана произвольная функция </a:t>
            </a:r>
            <a:r>
              <a:rPr lang="en-US" sz="2200" dirty="0" smtClean="0"/>
              <a:t>n</a:t>
            </a:r>
            <a:r>
              <a:rPr lang="ru-RU" sz="2200" dirty="0" smtClean="0"/>
              <a:t> аргументов</a:t>
            </a:r>
          </a:p>
          <a:p>
            <a:pPr indent="396000" algn="just"/>
            <a:endParaRPr lang="ru-RU" sz="1600" dirty="0" smtClean="0"/>
          </a:p>
          <a:p>
            <a:pPr algn="ctr"/>
            <a:r>
              <a:rPr lang="en-US" sz="2200" dirty="0" smtClean="0"/>
              <a:t>Y=</a:t>
            </a:r>
            <a:r>
              <a:rPr lang="el-GR" sz="2200" dirty="0" smtClean="0"/>
              <a:t>ϕ</a:t>
            </a:r>
            <a:r>
              <a:rPr lang="en-US" sz="2200" dirty="0" smtClean="0"/>
              <a:t> (X</a:t>
            </a:r>
            <a:r>
              <a:rPr lang="en-US" sz="2200" baseline="-25000" dirty="0" smtClean="0"/>
              <a:t>1</a:t>
            </a:r>
            <a:r>
              <a:rPr lang="en-US" sz="2200" dirty="0" smtClean="0"/>
              <a:t>, X</a:t>
            </a:r>
            <a:r>
              <a:rPr lang="en-US" sz="2200" baseline="-25000" dirty="0" smtClean="0"/>
              <a:t>2</a:t>
            </a:r>
            <a:r>
              <a:rPr lang="en-US" sz="2200" dirty="0" smtClean="0"/>
              <a:t>, …, </a:t>
            </a:r>
            <a:r>
              <a:rPr lang="en-US" sz="2200" dirty="0" err="1" smtClean="0"/>
              <a:t>X</a:t>
            </a:r>
            <a:r>
              <a:rPr lang="en-US" sz="2200" baseline="-25000" dirty="0" err="1" smtClean="0"/>
              <a:t>n</a:t>
            </a:r>
            <a:r>
              <a:rPr lang="ru-RU" sz="2200" dirty="0" smtClean="0"/>
              <a:t>).</a:t>
            </a:r>
          </a:p>
          <a:p>
            <a:pPr algn="ctr"/>
            <a:endParaRPr lang="ru-RU" sz="1600" dirty="0" smtClean="0"/>
          </a:p>
          <a:p>
            <a:pPr indent="396000" algn="just"/>
            <a:r>
              <a:rPr lang="ru-RU" sz="2200" dirty="0" smtClean="0"/>
              <a:t>Если аргументы Х представляют собой случайные величины, то при конечном </a:t>
            </a:r>
            <a:r>
              <a:rPr lang="en-US" sz="2200" dirty="0" smtClean="0"/>
              <a:t>n</a:t>
            </a:r>
            <a:r>
              <a:rPr lang="ru-RU" sz="2200" dirty="0" smtClean="0"/>
              <a:t> функция </a:t>
            </a:r>
            <a:r>
              <a:rPr lang="en-US" sz="2200" dirty="0" smtClean="0"/>
              <a:t>Y</a:t>
            </a:r>
            <a:r>
              <a:rPr lang="ru-RU" sz="2200" dirty="0" smtClean="0"/>
              <a:t> также является случайной величиной. Тогда ее называют </a:t>
            </a:r>
            <a:r>
              <a:rPr lang="ru-RU" sz="2200" i="1" dirty="0" smtClean="0"/>
              <a:t>функцией случайных аргументов </a:t>
            </a:r>
            <a:r>
              <a:rPr lang="ru-RU" sz="2200" dirty="0" smtClean="0"/>
              <a:t>(ФСА</a:t>
            </a:r>
            <a:r>
              <a:rPr lang="ru-RU" sz="2200" dirty="0" smtClean="0"/>
              <a:t>).</a:t>
            </a:r>
          </a:p>
          <a:p>
            <a:pPr indent="396000" algn="just"/>
            <a:r>
              <a:rPr lang="ru-RU" sz="2200" dirty="0"/>
              <a:t>Рассмотрим систему, состоящую из </a:t>
            </a:r>
            <a:r>
              <a:rPr lang="en-US" sz="2200" dirty="0"/>
              <a:t>n</a:t>
            </a:r>
            <a:r>
              <a:rPr lang="ru-RU" sz="2200" dirty="0"/>
              <a:t> элементов. Случайное время работы до отказа </a:t>
            </a:r>
            <a:r>
              <a:rPr lang="en-US" sz="2200" dirty="0" err="1"/>
              <a:t>i</a:t>
            </a:r>
            <a:r>
              <a:rPr lang="ru-RU" sz="2200" dirty="0"/>
              <a:t>-го элемента обозначим</a:t>
            </a:r>
            <a:r>
              <a:rPr lang="en-US" sz="2200" dirty="0"/>
              <a:t> </a:t>
            </a:r>
            <a:r>
              <a:rPr lang="en-US" sz="2200" dirty="0" err="1"/>
              <a:t>T</a:t>
            </a:r>
            <a:r>
              <a:rPr lang="en-US" sz="2200" baseline="-25000" dirty="0" err="1"/>
              <a:t>i</a:t>
            </a:r>
            <a:r>
              <a:rPr lang="ru-RU" sz="2200" dirty="0"/>
              <a:t>. Время безотказной работы системы </a:t>
            </a:r>
            <a:r>
              <a:rPr lang="en-US" sz="2200" dirty="0"/>
              <a:t>T</a:t>
            </a:r>
            <a:r>
              <a:rPr lang="ru-RU" sz="2200" baseline="-25000" dirty="0"/>
              <a:t>∑</a:t>
            </a:r>
            <a:r>
              <a:rPr lang="ru-RU" sz="2200" dirty="0"/>
              <a:t> также является случайной величиной и зависит от </a:t>
            </a:r>
            <a:r>
              <a:rPr lang="en-US" sz="2200" dirty="0" err="1"/>
              <a:t>T</a:t>
            </a:r>
            <a:r>
              <a:rPr lang="en-US" sz="2200" baseline="-25000" dirty="0" err="1"/>
              <a:t>i</a:t>
            </a:r>
            <a:r>
              <a:rPr lang="ru-RU" sz="2200" dirty="0"/>
              <a:t>. Исходя из этого</a:t>
            </a:r>
          </a:p>
          <a:p>
            <a:pPr indent="396000" algn="just"/>
            <a:r>
              <a:rPr lang="en-US" sz="2200" dirty="0"/>
              <a:t>T</a:t>
            </a:r>
            <a:r>
              <a:rPr lang="en-US" sz="2200" baseline="-25000" dirty="0"/>
              <a:t>∑</a:t>
            </a:r>
            <a:r>
              <a:rPr lang="en-US" sz="2200" dirty="0"/>
              <a:t>=</a:t>
            </a:r>
            <a:r>
              <a:rPr lang="el-GR" sz="2200" dirty="0"/>
              <a:t>ϕ</a:t>
            </a:r>
            <a:r>
              <a:rPr lang="en-US" sz="2200" dirty="0"/>
              <a:t>(T</a:t>
            </a:r>
            <a:r>
              <a:rPr lang="en-US" sz="2200" baseline="-25000" dirty="0"/>
              <a:t>1</a:t>
            </a:r>
            <a:r>
              <a:rPr lang="en-US" sz="2200" dirty="0"/>
              <a:t>, T</a:t>
            </a:r>
            <a:r>
              <a:rPr lang="en-US" sz="2200" baseline="-25000" dirty="0"/>
              <a:t>2</a:t>
            </a:r>
            <a:r>
              <a:rPr lang="en-US" sz="2200" dirty="0"/>
              <a:t>, …, </a:t>
            </a:r>
            <a:r>
              <a:rPr lang="en-US" sz="2200" dirty="0" err="1"/>
              <a:t>T</a:t>
            </a:r>
            <a:r>
              <a:rPr lang="en-US" sz="2200" baseline="-25000" dirty="0" err="1"/>
              <a:t>n</a:t>
            </a:r>
            <a:r>
              <a:rPr lang="en-US" sz="2200" dirty="0"/>
              <a:t>).</a:t>
            </a:r>
          </a:p>
          <a:p>
            <a:pPr indent="396000" algn="just"/>
            <a:r>
              <a:rPr lang="ru-RU" sz="2200" dirty="0"/>
              <a:t>Вид функции </a:t>
            </a:r>
            <a:r>
              <a:rPr lang="el-GR" sz="2200" dirty="0"/>
              <a:t>ϕ</a:t>
            </a:r>
            <a:r>
              <a:rPr lang="ru-RU" sz="2200" dirty="0"/>
              <a:t> определяется структурой системы, а также принятыми определениями ее состояний работоспособности и отказа.</a:t>
            </a:r>
          </a:p>
          <a:p>
            <a:pPr indent="396000" algn="just"/>
            <a:endParaRPr lang="ru-RU" sz="2200" dirty="0" smtClean="0"/>
          </a:p>
        </p:txBody>
      </p:sp>
    </p:spTree>
    <p:extLst>
      <p:ext uri="{BB962C8B-B14F-4D97-AF65-F5344CB8AC3E}">
        <p14:creationId xmlns:p14="http://schemas.microsoft.com/office/powerpoint/2010/main" val="213203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476672"/>
            <a:ext cx="8424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96000" algn="just"/>
            <a:r>
              <a:rPr lang="ru-RU" sz="2200" dirty="0" smtClean="0"/>
              <a:t>ФСА</a:t>
            </a:r>
            <a:r>
              <a:rPr lang="ru-RU" sz="2200" dirty="0"/>
              <a:t>, типичные для задач исследования безотказности ИС, ВТ, АСУ: «минимум», «максимум», «композиция», мажоритарная, «минимум </a:t>
            </a:r>
            <a:r>
              <a:rPr lang="en-US" sz="2200" dirty="0"/>
              <a:t>d</a:t>
            </a:r>
            <a:r>
              <a:rPr lang="ru-RU" sz="2200" dirty="0"/>
              <a:t> ранга», «опережение», «отставание</a:t>
            </a:r>
            <a:r>
              <a:rPr lang="ru-RU" sz="2200" dirty="0" smtClean="0"/>
              <a:t>».</a:t>
            </a:r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3" y="1556792"/>
            <a:ext cx="82809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Методика применения ФСА в исследовании надежности:</a:t>
            </a:r>
          </a:p>
          <a:p>
            <a:r>
              <a:rPr lang="ru-RU" sz="2200" dirty="0" smtClean="0"/>
              <a:t>1) построение (на основе имеющегося описания системы и взаимодействия ее элементов) ФСА-модели исследуемой системы;</a:t>
            </a:r>
          </a:p>
          <a:p>
            <a:r>
              <a:rPr lang="ru-RU" sz="2200" dirty="0" smtClean="0"/>
              <a:t>2) записать на основе ФСА выражения для закона распределения </a:t>
            </a:r>
            <a:r>
              <a:rPr lang="en-US" sz="2200" dirty="0"/>
              <a:t>T</a:t>
            </a:r>
            <a:r>
              <a:rPr lang="en-US" sz="2200" baseline="-25000" dirty="0" smtClean="0"/>
              <a:t>∑</a:t>
            </a:r>
            <a:r>
              <a:rPr lang="ru-RU" sz="2200" dirty="0" smtClean="0"/>
              <a:t> и его числовых характеристик.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46081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428604"/>
            <a:ext cx="842968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Метод ФСА</a:t>
            </a:r>
          </a:p>
          <a:p>
            <a:pPr algn="just"/>
            <a:r>
              <a:rPr lang="ru-RU" sz="2200" dirty="0" smtClean="0"/>
              <a:t>Числовая характеристика ФСА </a:t>
            </a:r>
            <a:r>
              <a:rPr lang="en-US" sz="2200" dirty="0" smtClean="0"/>
              <a:t>n</a:t>
            </a:r>
            <a:r>
              <a:rPr lang="ru-RU" sz="2200" dirty="0" smtClean="0"/>
              <a:t> одинаковых и независимых аргументов может быть представлена в виде произведения  </a:t>
            </a:r>
          </a:p>
          <a:p>
            <a:pPr algn="ctr"/>
            <a:r>
              <a:rPr lang="en-US" sz="2200" dirty="0" smtClean="0"/>
              <a:t>A=h(k, n)a</a:t>
            </a:r>
            <a:r>
              <a:rPr lang="ru-RU" sz="2200" dirty="0" smtClean="0"/>
              <a:t>, </a:t>
            </a:r>
          </a:p>
          <a:p>
            <a:pPr algn="just"/>
            <a:r>
              <a:rPr lang="ru-RU" sz="2200" dirty="0" smtClean="0"/>
              <a:t>где а - числовая характеристика аргумента; </a:t>
            </a:r>
            <a:r>
              <a:rPr lang="en-US" sz="2200" dirty="0" smtClean="0"/>
              <a:t>h(k, n)</a:t>
            </a:r>
            <a:r>
              <a:rPr lang="ru-RU" sz="2200" dirty="0" smtClean="0"/>
              <a:t> – функция пересчета, вид которой определяется типом ФСА и видом числовой характеристики; </a:t>
            </a:r>
            <a:r>
              <a:rPr lang="en-US" sz="2200" dirty="0" smtClean="0"/>
              <a:t>k</a:t>
            </a:r>
            <a:r>
              <a:rPr lang="ru-RU" sz="2200" dirty="0" smtClean="0"/>
              <a:t> – параметр формы распределения </a:t>
            </a:r>
            <a:r>
              <a:rPr lang="ru-RU" sz="2200" dirty="0" err="1" smtClean="0"/>
              <a:t>Вейбулла</a:t>
            </a:r>
            <a:r>
              <a:rPr lang="ru-RU" sz="2200" dirty="0" smtClean="0"/>
              <a:t>, представляющий собой функцию коэффициента вариации </a:t>
            </a:r>
            <a:r>
              <a:rPr lang="el-GR" sz="2200" dirty="0" smtClean="0"/>
              <a:t>υ</a:t>
            </a:r>
            <a:r>
              <a:rPr lang="ru-RU" sz="2200" dirty="0" smtClean="0"/>
              <a:t>, </a:t>
            </a:r>
            <a:r>
              <a:rPr lang="en-US" sz="2200" dirty="0" smtClean="0"/>
              <a:t>k=k(</a:t>
            </a:r>
            <a:r>
              <a:rPr lang="el-GR" sz="2200" dirty="0" smtClean="0"/>
              <a:t>υ</a:t>
            </a:r>
            <a:r>
              <a:rPr lang="en-US" sz="2200" dirty="0" smtClean="0"/>
              <a:t>).</a:t>
            </a:r>
            <a:endParaRPr lang="ru-RU" sz="22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00034" y="4000504"/>
            <a:ext cx="828680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 smtClean="0"/>
              <a:t>Функции пересчета определяются для математического ожидания, дисперсии и коэффициента вариации.</a:t>
            </a:r>
          </a:p>
          <a:p>
            <a:pPr algn="just"/>
            <a:r>
              <a:rPr lang="ru-RU" sz="2200" dirty="0" smtClean="0"/>
              <a:t>Далее определяется числовая характеристика ФСА </a:t>
            </a:r>
            <a:r>
              <a:rPr lang="en-US" sz="2200" dirty="0" smtClean="0"/>
              <a:t>A=h(</a:t>
            </a:r>
            <a:r>
              <a:rPr lang="el-GR" sz="2200" dirty="0" smtClean="0"/>
              <a:t>χ</a:t>
            </a:r>
            <a:r>
              <a:rPr lang="en-US" sz="2200" dirty="0" smtClean="0"/>
              <a:t>, n)a</a:t>
            </a:r>
            <a:r>
              <a:rPr lang="ru-RU" sz="2200" dirty="0" smtClean="0"/>
              <a:t>, где </a:t>
            </a:r>
            <a:r>
              <a:rPr lang="en-US" sz="2200" dirty="0" smtClean="0"/>
              <a:t>h(</a:t>
            </a:r>
            <a:r>
              <a:rPr lang="el-GR" sz="2200" dirty="0" smtClean="0"/>
              <a:t>χ</a:t>
            </a:r>
            <a:r>
              <a:rPr lang="en-US" sz="2200" dirty="0" smtClean="0"/>
              <a:t>, n)</a:t>
            </a:r>
            <a:r>
              <a:rPr lang="ru-RU" sz="2200" dirty="0" smtClean="0"/>
              <a:t> – функция пересчета (находится из таблицы на пересечении строки, соответствующей виду ФСА, и столбца искомой числовой характеристики); </a:t>
            </a:r>
            <a:r>
              <a:rPr lang="el-GR" sz="2200" dirty="0" smtClean="0"/>
              <a:t>χ</a:t>
            </a:r>
            <a:r>
              <a:rPr lang="ru-RU" sz="2200" dirty="0" smtClean="0"/>
              <a:t> – находится по таблице по заданному значению </a:t>
            </a:r>
            <a:r>
              <a:rPr lang="el-GR" sz="2200" dirty="0" smtClean="0"/>
              <a:t>υ</a:t>
            </a:r>
            <a:r>
              <a:rPr lang="ru-RU" sz="2200" dirty="0" smtClean="0"/>
              <a:t> аргумента; </a:t>
            </a:r>
            <a:r>
              <a:rPr lang="en-US" sz="2200" dirty="0" smtClean="0"/>
              <a:t>n</a:t>
            </a:r>
            <a:r>
              <a:rPr lang="ru-RU" sz="2200" dirty="0" smtClean="0"/>
              <a:t> – число аргументов.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3500430" y="3143248"/>
          <a:ext cx="1928826" cy="864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Формула" r:id="rId3" imgW="1676160" imgH="799920" progId="Equation.3">
                  <p:embed/>
                </p:oleObj>
              </mc:Choice>
              <mc:Fallback>
                <p:oleObj name="Формула" r:id="rId3" imgW="1676160" imgH="799920" progId="Equation.3">
                  <p:embed/>
                  <p:pic>
                    <p:nvPicPr>
                      <p:cNvPr id="6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430" y="3143248"/>
                        <a:ext cx="1928826" cy="8641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921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</TotalTime>
  <Words>318</Words>
  <Application>Microsoft Office PowerPoint</Application>
  <PresentationFormat>Экран (4:3)</PresentationFormat>
  <Paragraphs>19</Paragraphs>
  <Slides>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Тема Office</vt:lpstr>
      <vt:lpstr>Формула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Аналитические методы оценки надежности ИС</dc:title>
  <dc:creator>GL-216-9</dc:creator>
  <cp:lastModifiedBy>GL-214-11</cp:lastModifiedBy>
  <cp:revision>72</cp:revision>
  <dcterms:created xsi:type="dcterms:W3CDTF">2014-02-08T05:57:50Z</dcterms:created>
  <dcterms:modified xsi:type="dcterms:W3CDTF">2016-02-23T04:14:20Z</dcterms:modified>
</cp:coreProperties>
</file>